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680" autoAdjust="0"/>
    <p:restoredTop sz="93257" autoAdjust="0"/>
  </p:normalViewPr>
  <p:slideViewPr>
    <p:cSldViewPr snapToGrid="0">
      <p:cViewPr varScale="1">
        <p:scale>
          <a:sx n="52" d="100"/>
          <a:sy n="52" d="100"/>
        </p:scale>
        <p:origin x="3077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6F76-965B-46A9-A1B0-005106032EB6}" type="datetimeFigureOut">
              <a:rPr lang="en-US" smtClean="0"/>
              <a:t>01/10/2024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52CA-96D3-4E53-AAAB-AFC0C315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257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6F76-965B-46A9-A1B0-005106032EB6}" type="datetimeFigureOut">
              <a:rPr lang="en-US" smtClean="0"/>
              <a:t>01/10/2024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52CA-96D3-4E53-AAAB-AFC0C315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34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6F76-965B-46A9-A1B0-005106032EB6}" type="datetimeFigureOut">
              <a:rPr lang="en-US" smtClean="0"/>
              <a:t>01/10/2024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52CA-96D3-4E53-AAAB-AFC0C315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86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6F76-965B-46A9-A1B0-005106032EB6}" type="datetimeFigureOut">
              <a:rPr lang="en-US" smtClean="0"/>
              <a:t>01/10/2024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52CA-96D3-4E53-AAAB-AFC0C315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645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6F76-965B-46A9-A1B0-005106032EB6}" type="datetimeFigureOut">
              <a:rPr lang="en-US" smtClean="0"/>
              <a:t>01/10/2024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52CA-96D3-4E53-AAAB-AFC0C315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11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6F76-965B-46A9-A1B0-005106032EB6}" type="datetimeFigureOut">
              <a:rPr lang="en-US" smtClean="0"/>
              <a:t>01/10/2024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52CA-96D3-4E53-AAAB-AFC0C315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801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6F76-965B-46A9-A1B0-005106032EB6}" type="datetimeFigureOut">
              <a:rPr lang="en-US" smtClean="0"/>
              <a:t>01/10/2024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52CA-96D3-4E53-AAAB-AFC0C315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821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6F76-965B-46A9-A1B0-005106032EB6}" type="datetimeFigureOut">
              <a:rPr lang="en-US" smtClean="0"/>
              <a:t>01/10/2024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52CA-96D3-4E53-AAAB-AFC0C315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105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6F76-965B-46A9-A1B0-005106032EB6}" type="datetimeFigureOut">
              <a:rPr lang="en-US" smtClean="0"/>
              <a:t>01/10/2024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52CA-96D3-4E53-AAAB-AFC0C315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785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6F76-965B-46A9-A1B0-005106032EB6}" type="datetimeFigureOut">
              <a:rPr lang="en-US" smtClean="0"/>
              <a:t>01/10/2024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52CA-96D3-4E53-AAAB-AFC0C315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92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06F76-965B-46A9-A1B0-005106032EB6}" type="datetimeFigureOut">
              <a:rPr lang="en-US" smtClean="0"/>
              <a:t>01/10/2024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452CA-96D3-4E53-AAAB-AFC0C315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58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06F76-965B-46A9-A1B0-005106032EB6}" type="datetimeFigureOut">
              <a:rPr lang="en-US" smtClean="0"/>
              <a:t>01/10/2024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452CA-96D3-4E53-AAAB-AFC0C3158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316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5">
            <a:extLst>
              <a:ext uri="{FF2B5EF4-FFF2-40B4-BE49-F238E27FC236}">
                <a16:creationId xmlns:a16="http://schemas.microsoft.com/office/drawing/2014/main" id="{471D9088-8265-3C7E-A176-10BC6012FA44}"/>
              </a:ext>
            </a:extLst>
          </p:cNvPr>
          <p:cNvSpPr/>
          <p:nvPr/>
        </p:nvSpPr>
        <p:spPr>
          <a:xfrm>
            <a:off x="-265384" y="824400"/>
            <a:ext cx="3865139" cy="432000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 Detection Readers</a:t>
            </a:r>
          </a:p>
        </p:txBody>
      </p:sp>
      <p:sp>
        <p:nvSpPr>
          <p:cNvPr id="3" name="Rounded Rectangle 7">
            <a:extLst>
              <a:ext uri="{FF2B5EF4-FFF2-40B4-BE49-F238E27FC236}">
                <a16:creationId xmlns:a16="http://schemas.microsoft.com/office/drawing/2014/main" id="{88B4BA14-292C-587B-0C12-F34146BDD136}"/>
              </a:ext>
            </a:extLst>
          </p:cNvPr>
          <p:cNvSpPr/>
          <p:nvPr/>
        </p:nvSpPr>
        <p:spPr>
          <a:xfrm>
            <a:off x="-211495" y="1329029"/>
            <a:ext cx="3193592" cy="324000"/>
          </a:xfrm>
          <a:prstGeom prst="roundRect">
            <a:avLst>
              <a:gd name="adj" fmla="val 50000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AIFD-201/AIFD-502/AIFD-503 </a:t>
            </a:r>
            <a:endParaRPr lang="en-US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9D3ED3-2725-45B4-B06A-A1E7A502DD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057" y="1558538"/>
            <a:ext cx="2286111" cy="3621962"/>
          </a:xfrm>
          <a:prstGeom prst="rect">
            <a:avLst/>
          </a:prstGeom>
        </p:spPr>
      </p:pic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F2BDD6A-47CE-4969-ADC6-6CD7D675C2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163400"/>
              </p:ext>
            </p:extLst>
          </p:nvPr>
        </p:nvGraphicFramePr>
        <p:xfrm>
          <a:off x="612359" y="1870794"/>
          <a:ext cx="3126884" cy="28094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08277">
                  <a:extLst>
                    <a:ext uri="{9D8B030D-6E8A-4147-A177-3AD203B41FA5}">
                      <a16:colId xmlns:a16="http://schemas.microsoft.com/office/drawing/2014/main" val="2925230882"/>
                    </a:ext>
                  </a:extLst>
                </a:gridCol>
                <a:gridCol w="1918607">
                  <a:extLst>
                    <a:ext uri="{9D8B030D-6E8A-4147-A177-3AD203B41FA5}">
                      <a16:colId xmlns:a16="http://schemas.microsoft.com/office/drawing/2014/main" val="1407454804"/>
                    </a:ext>
                  </a:extLst>
                </a:gridCol>
              </a:tblGrid>
              <a:tr h="234205">
                <a:tc>
                  <a:txBody>
                    <a:bodyPr/>
                    <a:lstStyle/>
                    <a:p>
                      <a:pPr algn="l" fontAlgn="t"/>
                      <a:r>
                        <a:rPr lang="en-IN" sz="700" u="none" strike="noStrike">
                          <a:effectLst/>
                        </a:rPr>
                        <a:t>  Model</a:t>
                      </a:r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5" marR="5725" marT="52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700" u="none" strike="noStrike" dirty="0">
                          <a:effectLst/>
                        </a:rPr>
                        <a:t>  AIFD-201/AIFD-502/AIFD-503 </a:t>
                      </a:r>
                      <a:endParaRPr lang="en-IN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5" marR="5725" marT="52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067438"/>
                  </a:ext>
                </a:extLst>
              </a:tr>
              <a:tr h="148486">
                <a:tc>
                  <a:txBody>
                    <a:bodyPr/>
                    <a:lstStyle/>
                    <a:p>
                      <a:pPr algn="l" fontAlgn="t"/>
                      <a:r>
                        <a:rPr lang="en-IN" sz="700" u="none" strike="noStrike">
                          <a:effectLst/>
                        </a:rPr>
                        <a:t>  Power Supply</a:t>
                      </a:r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5" marR="5725" marT="52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  DC 9V + 5% (current: below 1.5A)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5" marR="5725" marT="52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9127868"/>
                  </a:ext>
                </a:extLst>
              </a:tr>
              <a:tr h="148486">
                <a:tc>
                  <a:txBody>
                    <a:bodyPr/>
                    <a:lstStyle/>
                    <a:p>
                      <a:pPr algn="l" fontAlgn="t"/>
                      <a:r>
                        <a:rPr lang="en-IN" sz="700" u="none" strike="noStrike">
                          <a:effectLst/>
                        </a:rPr>
                        <a:t>  Face Capacity</a:t>
                      </a:r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5" marR="5725" marT="52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700" u="none" strike="noStrike">
                          <a:effectLst/>
                        </a:rPr>
                        <a:t>  1000/5000</a:t>
                      </a:r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5" marR="5725" marT="52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674354"/>
                  </a:ext>
                </a:extLst>
              </a:tr>
              <a:tr h="234205">
                <a:tc>
                  <a:txBody>
                    <a:bodyPr/>
                    <a:lstStyle/>
                    <a:p>
                      <a:pPr algn="l" fontAlgn="t"/>
                      <a:r>
                        <a:rPr lang="en-IN" sz="700" u="none" strike="noStrike">
                          <a:effectLst/>
                        </a:rPr>
                        <a:t>  Fingerprint Capacity</a:t>
                      </a:r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5" marR="5725" marT="52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700" u="none" strike="noStrike">
                          <a:effectLst/>
                        </a:rPr>
                        <a:t>  1500/5000</a:t>
                      </a:r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5" marR="5725" marT="52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4597374"/>
                  </a:ext>
                </a:extLst>
              </a:tr>
              <a:tr h="148486">
                <a:tc>
                  <a:txBody>
                    <a:bodyPr/>
                    <a:lstStyle/>
                    <a:p>
                      <a:pPr algn="l" fontAlgn="t"/>
                      <a:r>
                        <a:rPr lang="en-IN" sz="700" u="none" strike="noStrike">
                          <a:effectLst/>
                        </a:rPr>
                        <a:t>  Card Capacity</a:t>
                      </a:r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5" marR="5725" marT="52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700" u="none" strike="noStrike">
                          <a:effectLst/>
                        </a:rPr>
                        <a:t>  1000/5000</a:t>
                      </a:r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5" marR="5725" marT="52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2623482"/>
                  </a:ext>
                </a:extLst>
              </a:tr>
              <a:tr h="232313">
                <a:tc>
                  <a:txBody>
                    <a:bodyPr/>
                    <a:lstStyle/>
                    <a:p>
                      <a:pPr algn="l" fontAlgn="t"/>
                      <a:r>
                        <a:rPr lang="en-IN" sz="700" u="none" strike="noStrike">
                          <a:effectLst/>
                        </a:rPr>
                        <a:t>  Transaction Logs</a:t>
                      </a:r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5" marR="5725" marT="52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700" u="none" strike="noStrike">
                          <a:effectLst/>
                        </a:rPr>
                        <a:t>  10000/50000</a:t>
                      </a:r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5" marR="5725" marT="52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3449662"/>
                  </a:ext>
                </a:extLst>
              </a:tr>
              <a:tr h="148486">
                <a:tc>
                  <a:txBody>
                    <a:bodyPr/>
                    <a:lstStyle/>
                    <a:p>
                      <a:pPr algn="l" fontAlgn="t"/>
                      <a:r>
                        <a:rPr lang="en-IN" sz="700" u="none" strike="noStrike">
                          <a:effectLst/>
                        </a:rPr>
                        <a:t>  Camera Type</a:t>
                      </a:r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5" marR="5725" marT="52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s-ES" sz="700" u="none" strike="noStrike">
                          <a:effectLst/>
                        </a:rPr>
                        <a:t>  2 MP Dual -Len Camera, WDR</a:t>
                      </a:r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5" marR="5725" marT="52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9133019"/>
                  </a:ext>
                </a:extLst>
              </a:tr>
              <a:tr h="148486">
                <a:tc>
                  <a:txBody>
                    <a:bodyPr/>
                    <a:lstStyle/>
                    <a:p>
                      <a:pPr algn="l" fontAlgn="t"/>
                      <a:r>
                        <a:rPr lang="en-IN" sz="700" u="none" strike="noStrike">
                          <a:effectLst/>
                        </a:rPr>
                        <a:t>  Interface</a:t>
                      </a:r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5" marR="5725" marT="52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700" u="none" strike="noStrike">
                          <a:effectLst/>
                        </a:rPr>
                        <a:t>  Wiegand (26/34)</a:t>
                      </a:r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5" marR="5725" marT="52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8708685"/>
                  </a:ext>
                </a:extLst>
              </a:tr>
              <a:tr h="228872">
                <a:tc>
                  <a:txBody>
                    <a:bodyPr/>
                    <a:lstStyle/>
                    <a:p>
                      <a:pPr algn="l" fontAlgn="t"/>
                      <a:r>
                        <a:rPr lang="en-IN" sz="700" u="none" strike="noStrike">
                          <a:effectLst/>
                        </a:rPr>
                        <a:t>  Communication</a:t>
                      </a:r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5" marR="5725" marT="52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700" u="none" strike="noStrike">
                          <a:effectLst/>
                        </a:rPr>
                        <a:t>  TCP/IP</a:t>
                      </a:r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5" marR="5725" marT="52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490505"/>
                  </a:ext>
                </a:extLst>
              </a:tr>
              <a:tr h="148486">
                <a:tc>
                  <a:txBody>
                    <a:bodyPr/>
                    <a:lstStyle/>
                    <a:p>
                      <a:pPr algn="l" fontAlgn="t"/>
                      <a:r>
                        <a:rPr lang="en-IN" sz="700" u="none" strike="noStrike">
                          <a:effectLst/>
                        </a:rPr>
                        <a:t>  Audio Output</a:t>
                      </a:r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5" marR="5725" marT="52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700" u="none" strike="noStrike">
                          <a:effectLst/>
                        </a:rPr>
                        <a:t>  Voice Interface</a:t>
                      </a:r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5" marR="5725" marT="52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2906584"/>
                  </a:ext>
                </a:extLst>
              </a:tr>
              <a:tr h="228872">
                <a:tc>
                  <a:txBody>
                    <a:bodyPr/>
                    <a:lstStyle/>
                    <a:p>
                      <a:pPr algn="l" fontAlgn="t"/>
                      <a:r>
                        <a:rPr lang="en-IN" sz="700" u="none" strike="noStrike">
                          <a:effectLst/>
                        </a:rPr>
                        <a:t>  Battery</a:t>
                      </a:r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5" marR="5725" marT="52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700" u="none" strike="noStrike">
                          <a:effectLst/>
                        </a:rPr>
                        <a:t>  3 Hours Battery Backup (Optional)</a:t>
                      </a:r>
                      <a:endParaRPr lang="en-U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5" marR="5725" marT="52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4026727"/>
                  </a:ext>
                </a:extLst>
              </a:tr>
              <a:tr h="234205">
                <a:tc>
                  <a:txBody>
                    <a:bodyPr/>
                    <a:lstStyle/>
                    <a:p>
                      <a:pPr algn="l" fontAlgn="t"/>
                      <a:r>
                        <a:rPr lang="en-IN" sz="700" u="none" strike="noStrike">
                          <a:effectLst/>
                        </a:rPr>
                        <a:t>  Power Management</a:t>
                      </a:r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5" marR="5725" marT="52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700" u="none" strike="noStrike">
                          <a:effectLst/>
                        </a:rPr>
                        <a:t>  Sleep Mode</a:t>
                      </a:r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5" marR="5725" marT="52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6789361"/>
                  </a:ext>
                </a:extLst>
              </a:tr>
              <a:tr h="148486">
                <a:tc>
                  <a:txBody>
                    <a:bodyPr/>
                    <a:lstStyle/>
                    <a:p>
                      <a:pPr algn="l" fontAlgn="t"/>
                      <a:r>
                        <a:rPr lang="en-IN" sz="700" u="none" strike="noStrike">
                          <a:effectLst/>
                        </a:rPr>
                        <a:t>  FAR/FRR</a:t>
                      </a:r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5" marR="5725" marT="52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700" u="none" strike="noStrike">
                          <a:effectLst/>
                        </a:rPr>
                        <a:t>  0.01/1(%)</a:t>
                      </a:r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5" marR="5725" marT="52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875305"/>
                  </a:ext>
                </a:extLst>
              </a:tr>
              <a:tr h="148486">
                <a:tc>
                  <a:txBody>
                    <a:bodyPr/>
                    <a:lstStyle/>
                    <a:p>
                      <a:pPr algn="l" fontAlgn="t"/>
                      <a:r>
                        <a:rPr lang="en-IN" sz="700" u="none" strike="noStrike">
                          <a:effectLst/>
                        </a:rPr>
                        <a:t>  Identify Speed</a:t>
                      </a:r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5" marR="5725" marT="52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700" u="none" strike="noStrike">
                          <a:effectLst/>
                        </a:rPr>
                        <a:t>  ≤1.0 seconds</a:t>
                      </a:r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5" marR="5725" marT="52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152156"/>
                  </a:ext>
                </a:extLst>
              </a:tr>
              <a:tr h="228872">
                <a:tc>
                  <a:txBody>
                    <a:bodyPr/>
                    <a:lstStyle/>
                    <a:p>
                      <a:pPr algn="l" fontAlgn="t"/>
                      <a:r>
                        <a:rPr lang="en-IN" sz="700" u="none" strike="noStrike">
                          <a:effectLst/>
                        </a:rPr>
                        <a:t>  Matching Mode</a:t>
                      </a:r>
                      <a:endParaRPr lang="en-IN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5" marR="5725" marT="52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700" u="none" strike="noStrike" dirty="0">
                          <a:effectLst/>
                        </a:rPr>
                        <a:t>  Supports 1: N</a:t>
                      </a:r>
                      <a:endParaRPr lang="en-IN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5725" marR="5725" marT="5205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733111"/>
                  </a:ext>
                </a:extLst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5925671" y="8668871"/>
            <a:ext cx="882655" cy="292637"/>
            <a:chOff x="1102489" y="4814835"/>
            <a:chExt cx="1729270" cy="598883"/>
          </a:xfrm>
        </p:grpSpPr>
        <p:pic>
          <p:nvPicPr>
            <p:cNvPr id="11" name="Picture 10"/>
            <p:cNvPicPr/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2398" t="19346" r="34880" b="15363"/>
            <a:stretch/>
          </p:blipFill>
          <p:spPr bwMode="auto">
            <a:xfrm>
              <a:off x="1652285" y="4829907"/>
              <a:ext cx="617083" cy="542611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Picture 11"/>
            <p:cNvPicPr/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376" t="19346" r="77207" b="11736"/>
            <a:stretch/>
          </p:blipFill>
          <p:spPr bwMode="auto">
            <a:xfrm>
              <a:off x="1102489" y="4814835"/>
              <a:ext cx="581627" cy="57275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Picture 12"/>
            <p:cNvPicPr/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986" t="19346" b="11736"/>
            <a:stretch/>
          </p:blipFill>
          <p:spPr bwMode="auto">
            <a:xfrm>
              <a:off x="2233912" y="4840962"/>
              <a:ext cx="597847" cy="572756"/>
            </a:xfrm>
            <a:prstGeom prst="rect">
              <a:avLst/>
            </a:prstGeom>
            <a:noFill/>
            <a:ln>
              <a:noFill/>
            </a:ln>
          </p:spPr>
        </p:pic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86642" y="104352"/>
            <a:ext cx="2055615" cy="274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71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419</TotalTime>
  <Words>108</Words>
  <Application>Microsoft Office PowerPoint</Application>
  <PresentationFormat>A4 Paper (210x297 mm)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160</cp:revision>
  <dcterms:created xsi:type="dcterms:W3CDTF">2023-12-22T10:58:07Z</dcterms:created>
  <dcterms:modified xsi:type="dcterms:W3CDTF">2024-01-10T07:26:54Z</dcterms:modified>
</cp:coreProperties>
</file>